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3" r:id="rId1"/>
  </p:sldMasterIdLst>
  <p:notesMasterIdLst>
    <p:notesMasterId r:id="rId17"/>
  </p:notesMasterIdLst>
  <p:handoutMasterIdLst>
    <p:handoutMasterId r:id="rId18"/>
  </p:handoutMasterIdLst>
  <p:sldIdLst>
    <p:sldId id="316" r:id="rId2"/>
    <p:sldId id="322" r:id="rId3"/>
    <p:sldId id="259" r:id="rId4"/>
    <p:sldId id="286" r:id="rId5"/>
    <p:sldId id="287" r:id="rId6"/>
    <p:sldId id="288" r:id="rId7"/>
    <p:sldId id="289" r:id="rId8"/>
    <p:sldId id="290" r:id="rId9"/>
    <p:sldId id="291" r:id="rId10"/>
    <p:sldId id="311" r:id="rId11"/>
    <p:sldId id="312" r:id="rId12"/>
    <p:sldId id="319" r:id="rId13"/>
    <p:sldId id="320" r:id="rId14"/>
    <p:sldId id="307" r:id="rId15"/>
    <p:sldId id="32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7D7F47-2535-4EC9-B98A-4A0E81BFEA8A}">
          <p14:sldIdLst>
            <p14:sldId id="316"/>
            <p14:sldId id="322"/>
            <p14:sldId id="259"/>
            <p14:sldId id="286"/>
            <p14:sldId id="287"/>
          </p14:sldIdLst>
        </p14:section>
        <p14:section name="Our Chapter" id="{7177AB42-8E54-4ACC-90BF-A023964B03CA}">
          <p14:sldIdLst>
            <p14:sldId id="288"/>
            <p14:sldId id="289"/>
            <p14:sldId id="290"/>
            <p14:sldId id="291"/>
          </p14:sldIdLst>
        </p14:section>
        <p14:section name="Joining Requirements" id="{580F64FE-9161-49DE-BA93-0F4694E218D4}">
          <p14:sldIdLst>
            <p14:sldId id="311"/>
            <p14:sldId id="312"/>
            <p14:sldId id="319"/>
            <p14:sldId id="320"/>
          </p14:sldIdLst>
        </p14:section>
        <p14:section name="Conclusion" id="{D61DF8BC-17FC-4B64-8A11-6B713A6BC298}">
          <p14:sldIdLst>
            <p14:sldId id="307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46" autoAdjust="0"/>
    <p:restoredTop sz="94665" autoAdjust="0"/>
  </p:normalViewPr>
  <p:slideViewPr>
    <p:cSldViewPr snapToGrid="0" snapToObjects="1">
      <p:cViewPr varScale="1">
        <p:scale>
          <a:sx n="110" d="100"/>
          <a:sy n="110" d="100"/>
        </p:scale>
        <p:origin x="157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8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73D01-3E78-4EBC-9E01-00A54097D8A6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B0F2B-0A22-44D7-A20E-EFD56C7C2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3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98365-6EC9-4C35-B006-B952DACFFB70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BBBE0-2C39-4378-9B5C-5738F5872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4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Anthony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BBBE0-2C39-4378-9B5C-5738F5872D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57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Rachel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BBBE0-2C39-4378-9B5C-5738F5872D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BBBE0-2C39-4378-9B5C-5738F5872D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12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Rachel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BBBE0-2C39-4378-9B5C-5738F5872D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Anthony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BBBE0-2C39-4378-9B5C-5738F5872D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9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Anthony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BBBE0-2C39-4378-9B5C-5738F5872D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08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Anthony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BBBE0-2C39-4378-9B5C-5738F5872D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43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Rachel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BBBE0-2C39-4378-9B5C-5738F5872D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66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Rachel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BBBE0-2C39-4378-9B5C-5738F5872D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70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Rachel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BBBE0-2C39-4378-9B5C-5738F5872D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DA8F-F269-6243-B925-B2A9EEF12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5FE6DA8F-F269-6243-B925-B2A9EEF12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FE6DA8F-F269-6243-B925-B2A9EEF12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737360"/>
            <a:ext cx="7968135" cy="44958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FE6DA8F-F269-6243-B925-B2A9EEF12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37360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737360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FE6DA8F-F269-6243-B925-B2A9EEF12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FE6DA8F-F269-6243-B925-B2A9EEF12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FE6DA8F-F269-6243-B925-B2A9EEF12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E6DA8F-F269-6243-B925-B2A9EEF12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5FE6DA8F-F269-6243-B925-B2A9EEF12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737360"/>
            <a:ext cx="7968135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0DB4FBD-7E18-8A47-8446-195DD0F76C2D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FE6DA8F-F269-6243-B925-B2A9EEF12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b="0" i="0" kern="1200">
          <a:solidFill>
            <a:schemeClr val="tx2"/>
          </a:solidFill>
          <a:latin typeface="Neris Black"/>
          <a:ea typeface="+mj-ea"/>
          <a:cs typeface="Neris Black"/>
        </a:defRPr>
      </a:lvl1pPr>
    </p:titleStyle>
    <p:bodyStyle>
      <a:lvl1pPr marL="320040" indent="-320040" algn="l" rtl="0" eaLnBrk="1" latinLnBrk="0" hangingPunct="1">
        <a:spcBef>
          <a:spcPts val="1200"/>
        </a:spcBef>
        <a:buClr>
          <a:schemeClr val="accent2"/>
        </a:buClr>
        <a:buSzPct val="60000"/>
        <a:buFont typeface="Wingdings"/>
        <a:buChar char=""/>
        <a:defRPr kumimoji="0" sz="2700" kern="1200">
          <a:solidFill>
            <a:schemeClr val="tx1"/>
          </a:solidFill>
          <a:latin typeface="Neris Light"/>
          <a:ea typeface="+mn-ea"/>
          <a:cs typeface="Neris Light"/>
        </a:defRPr>
      </a:lvl1pPr>
      <a:lvl2pPr marL="640080" indent="-274320" algn="l" rtl="0" eaLnBrk="1" latinLnBrk="0" hangingPunct="1">
        <a:spcBef>
          <a:spcPts val="120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Neris Light"/>
          <a:ea typeface="+mn-ea"/>
          <a:cs typeface="Neris Light"/>
        </a:defRPr>
      </a:lvl2pPr>
      <a:lvl3pPr marL="914400" indent="-228600" algn="l" rtl="0" eaLnBrk="1" latinLnBrk="0" hangingPunct="1">
        <a:spcBef>
          <a:spcPts val="12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Neris Light"/>
          <a:ea typeface="+mn-ea"/>
          <a:cs typeface="Neris Light"/>
        </a:defRPr>
      </a:lvl3pPr>
      <a:lvl4pPr marL="1371600" indent="-228600" algn="l" rtl="0" eaLnBrk="1" latinLnBrk="0" hangingPunct="1">
        <a:spcBef>
          <a:spcPts val="12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Neris Light"/>
          <a:ea typeface="+mn-ea"/>
          <a:cs typeface="Neris Light"/>
        </a:defRPr>
      </a:lvl4pPr>
      <a:lvl5pPr marL="1828800" indent="-228600" algn="l" rtl="0" eaLnBrk="1" latinLnBrk="0" hangingPunct="1">
        <a:spcBef>
          <a:spcPts val="12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Neris Light"/>
          <a:ea typeface="+mn-ea"/>
          <a:cs typeface="Neris Light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aubetapi@seas.ucla.ed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3392" y="4054645"/>
            <a:ext cx="5157216" cy="861774"/>
          </a:xfrm>
        </p:spPr>
        <p:txBody>
          <a:bodyPr wrap="square" lIns="91440" tIns="91440" bIns="9144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eris Black"/>
                <a:cs typeface="Neris Black"/>
              </a:rPr>
              <a:t>UCLA CA Epsilon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Neris Black"/>
              <a:cs typeface="Neris Blac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862944" y="423334"/>
            <a:ext cx="3408256" cy="3471333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2029968" y="4730015"/>
            <a:ext cx="5120640" cy="685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Neris Light"/>
                <a:cs typeface="Neris Light"/>
              </a:rPr>
              <a:t>Fall 2014 Candidate Orientation</a:t>
            </a:r>
            <a:endParaRPr lang="en-US" dirty="0">
              <a:latin typeface="Neris Light"/>
              <a:cs typeface="Neri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934456"/>
          </a:xfrm>
          <a:prstGeom prst="rect">
            <a:avLst/>
          </a:prstGeom>
          <a:solidFill>
            <a:srgbClr val="1F4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862072" y="420624"/>
            <a:ext cx="3408256" cy="347133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993392" y="4088382"/>
            <a:ext cx="5157216" cy="2000548"/>
          </a:xfrm>
          <a:prstGeom prst="rect">
            <a:avLst/>
          </a:prstGeom>
        </p:spPr>
        <p:txBody>
          <a:bodyPr vert="horz" wrap="square" lIns="91440" tIns="91440" bIns="91440" anchor="b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000" dirty="0" smtClean="0"/>
              <a:t>“</a:t>
            </a:r>
            <a:r>
              <a:rPr lang="en-US" sz="3000" dirty="0"/>
              <a:t>Integrity and excellence in engineering.</a:t>
            </a:r>
            <a:r>
              <a:rPr lang="en-US" sz="4400" dirty="0"/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all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eris Black"/>
              <a:ea typeface="+mj-ea"/>
              <a:cs typeface="Neris Black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165647" y="5965396"/>
            <a:ext cx="5120640" cy="685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Neris Light"/>
                <a:cs typeface="Neris Light"/>
              </a:rPr>
              <a:t>Fall 2016 Candidate Orientation</a:t>
            </a:r>
            <a:endParaRPr lang="en-US" dirty="0">
              <a:latin typeface="Neris Light"/>
              <a:cs typeface="Neris Light"/>
            </a:endParaRPr>
          </a:p>
        </p:txBody>
      </p:sp>
    </p:spTree>
    <p:extLst>
      <p:ext uri="{BB962C8B-B14F-4D97-AF65-F5344CB8AC3E}">
        <p14:creationId xmlns:p14="http://schemas.microsoft.com/office/powerpoint/2010/main" val="53435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Weekly Volunteering</a:t>
            </a:r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Core Requirements</a:t>
            </a:r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Event Requirements</a:t>
            </a:r>
          </a:p>
        </p:txBody>
      </p:sp>
      <p:pic>
        <p:nvPicPr>
          <p:cNvPr id="5" name="Picture 4" descr="Ben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7" r="5000"/>
          <a:stretch/>
        </p:blipFill>
        <p:spPr>
          <a:xfrm>
            <a:off x="5513832" y="1901952"/>
            <a:ext cx="2995088" cy="4390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Weekly Volunteering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871893"/>
            <a:ext cx="6798346" cy="44958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Tutoring</a:t>
            </a:r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Academic Outreach Review Sessions</a:t>
            </a:r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EMCC Elementary School Workshops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0" t="50464" r="8001" b="16536"/>
          <a:stretch/>
        </p:blipFill>
        <p:spPr>
          <a:xfrm>
            <a:off x="708442" y="3579222"/>
            <a:ext cx="6955101" cy="2318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Requirements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871893"/>
            <a:ext cx="4603785" cy="44958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Bent Polish</a:t>
            </a:r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Candidate Quiz +         </a:t>
            </a:r>
            <a:r>
              <a:rPr lang="en-US" dirty="0" smtClean="0">
                <a:solidFill>
                  <a:srgbClr val="4F81BD"/>
                </a:solidFill>
              </a:rPr>
              <a:t>One-Time </a:t>
            </a:r>
            <a:r>
              <a:rPr lang="en-US" dirty="0" smtClean="0"/>
              <a:t>Fee</a:t>
            </a:r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Engineering Futures Workshop</a:t>
            </a:r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Resume Submission</a:t>
            </a:r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Initiation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058" r="26994"/>
          <a:stretch/>
        </p:blipFill>
        <p:spPr>
          <a:xfrm>
            <a:off x="5287948" y="1876247"/>
            <a:ext cx="3297337" cy="43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Requirements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871893"/>
            <a:ext cx="4999449" cy="44958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2 Social Events, e.g.</a:t>
            </a:r>
          </a:p>
          <a:p>
            <a:pPr lvl="1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/>
              <a:t>Dinner or Movies in Westwood</a:t>
            </a:r>
          </a:p>
          <a:p>
            <a:pPr lvl="1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/>
              <a:t>Signature Project</a:t>
            </a:r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2 Chapter Events, e.g.</a:t>
            </a:r>
          </a:p>
          <a:p>
            <a:pPr lvl="1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/>
              <a:t>Interviews</a:t>
            </a:r>
          </a:p>
          <a:p>
            <a:pPr lvl="1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/>
              <a:t>Meet &amp; Greet</a:t>
            </a:r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4 Hours of Service</a:t>
            </a:r>
          </a:p>
          <a:p>
            <a:pPr lvl="1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/>
              <a:t>Community Service</a:t>
            </a:r>
          </a:p>
          <a:p>
            <a:pPr lvl="1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/>
              <a:t>Volunteering (Not Weekly Requirement)</a:t>
            </a:r>
          </a:p>
        </p:txBody>
      </p:sp>
      <p:pic>
        <p:nvPicPr>
          <p:cNvPr id="5" name="Picture 3" descr="C:\Users\tbpofficer\Downloads\10636463_798993533472110_6915706602813401588_o.jpg"/>
          <p:cNvPicPr>
            <a:picLocks noChangeAspect="1" noChangeArrowheads="1"/>
          </p:cNvPicPr>
          <p:nvPr/>
        </p:nvPicPr>
        <p:blipFill>
          <a:blip r:embed="rId2"/>
          <a:srcRect t="12014"/>
          <a:stretch>
            <a:fillRect/>
          </a:stretch>
        </p:blipFill>
        <p:spPr bwMode="auto">
          <a:xfrm>
            <a:off x="5612097" y="1796328"/>
            <a:ext cx="3054508" cy="40471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193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2647" y="228600"/>
            <a:ext cx="8420753" cy="9906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Neris Black"/>
                <a:cs typeface="Neris Black"/>
              </a:rPr>
              <a:t>Upcoming Events and Deadlines</a:t>
            </a:r>
            <a:endParaRPr lang="en-US" dirty="0">
              <a:latin typeface="Neris Black"/>
              <a:cs typeface="Neris Black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Sign up for a weekly program and confirm your candidacy by </a:t>
            </a:r>
            <a:r>
              <a:rPr lang="en-US" dirty="0" smtClean="0"/>
              <a:t>this Sunday, October 2</a:t>
            </a:r>
            <a:r>
              <a:rPr lang="en-US" baseline="30000" dirty="0" smtClean="0"/>
              <a:t>nd</a:t>
            </a:r>
            <a:endParaRPr lang="en-US" dirty="0" smtClean="0"/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Candidate Sorting: Thursday of Week 2, </a:t>
            </a:r>
            <a:r>
              <a:rPr lang="en-US" dirty="0" smtClean="0"/>
              <a:t>October 6</a:t>
            </a:r>
            <a:r>
              <a:rPr lang="en-US" baseline="30000" dirty="0" smtClean="0"/>
              <a:t>th</a:t>
            </a:r>
            <a:r>
              <a:rPr lang="en-US" sz="2700" dirty="0" smtClean="0"/>
              <a:t>, 6 – 8 pm, at the Bent</a:t>
            </a:r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Tutoring Begins Monday of Week 3, October 10</a:t>
            </a:r>
            <a:r>
              <a:rPr lang="en-US" sz="2700" baseline="30000" dirty="0" smtClean="0"/>
              <a:t>th</a:t>
            </a:r>
            <a:endParaRPr lang="en-US" sz="2700" dirty="0" smtClean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37204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2647" y="228600"/>
            <a:ext cx="8420753" cy="9906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Neris Black"/>
                <a:cs typeface="Neris Black"/>
              </a:rPr>
              <a:t>Thank You for Coming!</a:t>
            </a:r>
            <a:endParaRPr lang="en-US" dirty="0">
              <a:latin typeface="Neris Black"/>
              <a:cs typeface="Neris Black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2">
                  <a:lumMod val="75000"/>
                </a:schemeClr>
              </a:buClr>
              <a:buSzPct val="100000"/>
              <a:buNone/>
            </a:pPr>
            <a:r>
              <a:rPr lang="en-US" dirty="0" smtClean="0"/>
              <a:t>We hope you take this opportunity to join a great organization.</a:t>
            </a:r>
          </a:p>
          <a:p>
            <a:pPr marL="0" indent="0">
              <a:buClr>
                <a:schemeClr val="tx2">
                  <a:lumMod val="75000"/>
                </a:schemeClr>
              </a:buClr>
              <a:buSzPct val="100000"/>
              <a:buNone/>
            </a:pPr>
            <a:endParaRPr lang="en-US" sz="2700" dirty="0"/>
          </a:p>
          <a:p>
            <a:pPr marL="0" indent="0">
              <a:buClr>
                <a:schemeClr val="tx2">
                  <a:lumMod val="75000"/>
                </a:schemeClr>
              </a:buClr>
              <a:buSzPct val="100000"/>
              <a:buNone/>
            </a:pPr>
            <a:r>
              <a:rPr lang="en-US" dirty="0" smtClean="0"/>
              <a:t>If you have any questions, stick around and ask the officers!</a:t>
            </a:r>
          </a:p>
          <a:p>
            <a:pPr marL="0" indent="0">
              <a:buClr>
                <a:schemeClr val="tx2">
                  <a:lumMod val="75000"/>
                </a:schemeClr>
              </a:buClr>
              <a:buSzPct val="100000"/>
              <a:buNone/>
            </a:pPr>
            <a:endParaRPr lang="en-US" sz="2700" dirty="0"/>
          </a:p>
          <a:p>
            <a:pPr marL="0" indent="0">
              <a:buClr>
                <a:schemeClr val="tx2">
                  <a:lumMod val="75000"/>
                </a:schemeClr>
              </a:buClr>
              <a:buSzPct val="100000"/>
              <a:buNone/>
            </a:pPr>
            <a:r>
              <a:rPr lang="en-US" dirty="0" smtClean="0"/>
              <a:t>You can also contact us any time at </a:t>
            </a:r>
            <a:r>
              <a:rPr lang="en-US" dirty="0" smtClean="0">
                <a:hlinkClick r:id="rId3"/>
              </a:rPr>
              <a:t>taubetapi@seas.ucla.edu</a:t>
            </a:r>
            <a:r>
              <a:rPr lang="en-US" dirty="0" smtClean="0"/>
              <a:t>.</a:t>
            </a:r>
            <a:endParaRPr lang="en-US" sz="2700" dirty="0" smtClean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6799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ris Black"/>
                <a:cs typeface="Neris Black"/>
              </a:rPr>
              <a:t>Presentation Roadmap</a:t>
            </a:r>
            <a:endParaRPr lang="en-US" dirty="0">
              <a:latin typeface="Neris Black"/>
              <a:cs typeface="Neris Black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Introductions</a:t>
            </a:r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Our Chapter</a:t>
            </a:r>
            <a:endParaRPr lang="en-US" dirty="0" smtClean="0"/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Requirements to Join</a:t>
            </a: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372699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ris Black"/>
                <a:cs typeface="Neris Black"/>
              </a:rPr>
              <a:t>Introductions</a:t>
            </a:r>
            <a:endParaRPr lang="en-US" dirty="0">
              <a:latin typeface="Neris Black"/>
              <a:cs typeface="Neris Blac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3771" b="17431"/>
          <a:stretch/>
        </p:blipFill>
        <p:spPr>
          <a:xfrm>
            <a:off x="1437977" y="1803641"/>
            <a:ext cx="6279559" cy="2875639"/>
          </a:xfrm>
          <a:prstGeom prst="rect">
            <a:avLst/>
          </a:prstGeom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73849226"/>
              </p:ext>
            </p:extLst>
          </p:nvPr>
        </p:nvGraphicFramePr>
        <p:xfrm>
          <a:off x="1620039" y="4929026"/>
          <a:ext cx="5788152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194"/>
                <a:gridCol w="2167662"/>
                <a:gridCol w="1987296"/>
              </a:tblGrid>
              <a:tr h="33913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Alex Sorokin</a:t>
                      </a:r>
                      <a:endParaRPr lang="en-US" sz="1800" i="1" dirty="0">
                        <a:solidFill>
                          <a:schemeClr val="tx2"/>
                        </a:solidFill>
                        <a:latin typeface="Neris Light"/>
                        <a:cs typeface="Neris Light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Robby Parker</a:t>
                      </a:r>
                      <a:endParaRPr lang="en-US" sz="1800" i="1" dirty="0">
                        <a:solidFill>
                          <a:schemeClr val="tx2"/>
                        </a:solidFill>
                        <a:latin typeface="Neris Light"/>
                        <a:cs typeface="Neris Light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Amir </a:t>
                      </a:r>
                      <a:r>
                        <a:rPr lang="en-US" sz="1800" i="1" dirty="0" err="1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Dailamy</a:t>
                      </a:r>
                      <a:endParaRPr lang="en-US" sz="1800" i="1" dirty="0">
                        <a:solidFill>
                          <a:schemeClr val="tx2"/>
                        </a:solidFill>
                        <a:latin typeface="Neris Light"/>
                        <a:cs typeface="Neris Light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999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President</a:t>
                      </a:r>
                      <a:endParaRPr lang="en-US" sz="1800" baseline="0" dirty="0" smtClean="0">
                        <a:solidFill>
                          <a:schemeClr val="tx2"/>
                        </a:solidFill>
                        <a:latin typeface="Neris Light"/>
                        <a:cs typeface="Neris Light"/>
                      </a:endParaRPr>
                    </a:p>
                    <a:p>
                      <a:pPr algn="ctr"/>
                      <a:r>
                        <a:rPr lang="en-US" sz="1800" baseline="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4</a:t>
                      </a:r>
                      <a:r>
                        <a:rPr lang="en-US" sz="1800" baseline="3000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th</a:t>
                      </a:r>
                      <a:r>
                        <a:rPr lang="en-US" sz="1800" baseline="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 year </a:t>
                      </a:r>
                    </a:p>
                    <a:p>
                      <a:pPr algn="ctr"/>
                      <a:r>
                        <a:rPr lang="en-US" sz="1800" baseline="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Chemical</a:t>
                      </a:r>
                      <a:endParaRPr lang="en-US" sz="1800" dirty="0">
                        <a:solidFill>
                          <a:schemeClr val="tx2"/>
                        </a:solidFill>
                        <a:latin typeface="Neris Light"/>
                        <a:cs typeface="Neris Light"/>
                      </a:endParaRPr>
                    </a:p>
                  </a:txBody>
                  <a:tcPr marT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Vice-President</a:t>
                      </a:r>
                    </a:p>
                    <a:p>
                      <a:pPr algn="ctr"/>
                      <a:r>
                        <a:rPr lang="en-US" sz="1800" baseline="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4</a:t>
                      </a:r>
                      <a:r>
                        <a:rPr lang="en-US" sz="1800" baseline="3000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th</a:t>
                      </a:r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 year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Chemical</a:t>
                      </a:r>
                      <a:endParaRPr lang="en-US" sz="1800" dirty="0">
                        <a:solidFill>
                          <a:schemeClr val="tx2"/>
                        </a:solidFill>
                        <a:latin typeface="Neris Light"/>
                        <a:cs typeface="Neris Light"/>
                      </a:endParaRPr>
                    </a:p>
                  </a:txBody>
                  <a:tcPr marT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Vice-President</a:t>
                      </a:r>
                    </a:p>
                    <a:p>
                      <a:pPr algn="ctr"/>
                      <a:r>
                        <a:rPr lang="en-US" sz="1800" baseline="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4</a:t>
                      </a:r>
                      <a:r>
                        <a:rPr lang="en-US" sz="1800" baseline="3000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th</a:t>
                      </a:r>
                      <a:r>
                        <a:rPr lang="en-US" sz="1800" baseline="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 year</a:t>
                      </a:r>
                    </a:p>
                    <a:p>
                      <a:pPr algn="ctr"/>
                      <a:r>
                        <a:rPr lang="en-US" sz="1800" baseline="0" dirty="0" smtClean="0">
                          <a:solidFill>
                            <a:schemeClr val="tx2"/>
                          </a:solidFill>
                          <a:latin typeface="Neris Light"/>
                          <a:cs typeface="Neris Light"/>
                        </a:rPr>
                        <a:t>Bio</a:t>
                      </a:r>
                      <a:endParaRPr lang="en-US" sz="1800" dirty="0">
                        <a:solidFill>
                          <a:schemeClr val="tx2"/>
                        </a:solidFill>
                        <a:latin typeface="Neris Light"/>
                        <a:cs typeface="Neris Light"/>
                      </a:endParaRPr>
                    </a:p>
                  </a:txBody>
                  <a:tcPr marT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66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ris Black"/>
                <a:cs typeface="Neris Black"/>
              </a:rPr>
              <a:t>Distinguished Members</a:t>
            </a:r>
            <a:endParaRPr lang="en-US" dirty="0">
              <a:latin typeface="Neris Black"/>
              <a:cs typeface="Neris Black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>
          <a:xfrm>
            <a:off x="4844901" y="2002603"/>
            <a:ext cx="3886200" cy="4158964"/>
          </a:xfrm>
        </p:spPr>
        <p:txBody>
          <a:bodyPr>
            <a:normAutofit fontScale="92500"/>
          </a:bodyPr>
          <a:lstStyle/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Over 240 chapters and 540,000 members</a:t>
            </a:r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67 astronauts</a:t>
            </a:r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19 Nobel Laureates, </a:t>
            </a:r>
            <a:br>
              <a:rPr lang="en-US" sz="2700" dirty="0" smtClean="0"/>
            </a:br>
            <a:r>
              <a:rPr lang="en-US" sz="2700" dirty="0" smtClean="0"/>
              <a:t>21 Nobel Prizes</a:t>
            </a:r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40</a:t>
            </a:r>
            <a:r>
              <a:rPr lang="en-US" sz="2700" dirty="0" smtClean="0"/>
              <a:t> professors at UCLA, including Deans </a:t>
            </a:r>
            <a:r>
              <a:rPr lang="en-US" sz="2700" dirty="0" err="1" smtClean="0"/>
              <a:t>Dhir</a:t>
            </a:r>
            <a:r>
              <a:rPr lang="en-US" sz="2700" dirty="0" smtClean="0"/>
              <a:t> and Murthy</a:t>
            </a:r>
            <a:endParaRPr lang="en-US" sz="2700" dirty="0"/>
          </a:p>
        </p:txBody>
      </p:sp>
      <p:pic>
        <p:nvPicPr>
          <p:cNvPr id="7" name="Picture 6" descr="Screen Shot 2013-03-31 at 12.29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8" y="2231851"/>
            <a:ext cx="3886472" cy="329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5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ris Black"/>
                <a:cs typeface="Neris Black"/>
              </a:rPr>
              <a:t>Misconceptions</a:t>
            </a:r>
            <a:endParaRPr lang="en-US" dirty="0">
              <a:latin typeface="Neris Black"/>
              <a:cs typeface="Neris Black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737359"/>
            <a:ext cx="7968135" cy="4741817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Tau Beta Pi is a fraternity</a:t>
            </a:r>
          </a:p>
          <a:p>
            <a:pPr lvl="1"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600" dirty="0" smtClean="0"/>
              <a:t>We do have fun, but our events serve the engineering community.</a:t>
            </a:r>
          </a:p>
          <a:p>
            <a:pPr marL="365760" lvl="1" indent="0"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None/>
            </a:pPr>
            <a:endParaRPr lang="en-US" sz="2600" dirty="0" smtClean="0"/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Membership is just for show</a:t>
            </a:r>
          </a:p>
          <a:p>
            <a:pPr lvl="1"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 smtClean="0"/>
              <a:t>Real benefits: leadership, networking, and career opportunities</a:t>
            </a:r>
          </a:p>
          <a:p>
            <a:pPr lvl="1"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There is a big time commitment</a:t>
            </a:r>
          </a:p>
          <a:p>
            <a:pPr lvl="1"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600" dirty="0" smtClean="0"/>
              <a:t>Most people only spend 2-3 hours a week on the </a:t>
            </a:r>
            <a:r>
              <a:rPr lang="en-US" dirty="0" smtClean="0"/>
              <a:t>candidacy process.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48563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ris Black"/>
                <a:cs typeface="Neris Black"/>
              </a:rPr>
              <a:t>CA Epsilon Chapter</a:t>
            </a:r>
            <a:endParaRPr lang="en-US" dirty="0">
              <a:latin typeface="Neris Black"/>
              <a:cs typeface="Neris Black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Established in 1952</a:t>
            </a:r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5</a:t>
            </a:r>
            <a:r>
              <a:rPr lang="en-US" sz="2700" baseline="30000" dirty="0" smtClean="0"/>
              <a:t>th</a:t>
            </a:r>
            <a:r>
              <a:rPr lang="en-US" sz="2700" dirty="0" smtClean="0"/>
              <a:t> chapter in California</a:t>
            </a:r>
            <a:endParaRPr lang="en-US" sz="2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2380"/>
          <a:stretch/>
        </p:blipFill>
        <p:spPr>
          <a:xfrm>
            <a:off x="612648" y="3151175"/>
            <a:ext cx="7968135" cy="2866961"/>
          </a:xfrm>
          <a:prstGeom prst="rect">
            <a:avLst/>
          </a:prstGeom>
        </p:spPr>
      </p:pic>
      <p:pic>
        <p:nvPicPr>
          <p:cNvPr id="1026" name="Picture 2" descr="C:\Users\tbpofficer\Downloads\10407134_813147652056698_2724620357326987335_n.jpg"/>
          <p:cNvPicPr>
            <a:picLocks noChangeAspect="1" noChangeArrowheads="1"/>
          </p:cNvPicPr>
          <p:nvPr/>
        </p:nvPicPr>
        <p:blipFill>
          <a:blip r:embed="rId4"/>
          <a:srcRect t="37700"/>
          <a:stretch>
            <a:fillRect/>
          </a:stretch>
        </p:blipFill>
        <p:spPr bwMode="auto">
          <a:xfrm>
            <a:off x="448056" y="3049134"/>
            <a:ext cx="8297319" cy="34461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94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ris Black"/>
                <a:cs typeface="Neris Black"/>
              </a:rPr>
              <a:t>What We Do</a:t>
            </a:r>
            <a:endParaRPr lang="en-US" dirty="0">
              <a:latin typeface="Neris Black"/>
              <a:cs typeface="Neris Black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09600" y="1882955"/>
            <a:ext cx="4360828" cy="4376300"/>
          </a:xfrm>
        </p:spPr>
        <p:txBody>
          <a:bodyPr>
            <a:normAutofit/>
          </a:bodyPr>
          <a:lstStyle/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Tutoring</a:t>
            </a:r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EMCC </a:t>
            </a:r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Academic Outreach</a:t>
            </a:r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Community Service</a:t>
            </a:r>
          </a:p>
          <a:p>
            <a:pPr>
              <a:spcBef>
                <a:spcPts val="1300"/>
              </a:spcBef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Social Events</a:t>
            </a:r>
            <a:endParaRPr lang="en-US" sz="27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4699290" y="1882955"/>
            <a:ext cx="3888047" cy="4376300"/>
          </a:xfrm>
        </p:spPr>
        <p:txBody>
          <a:bodyPr>
            <a:normAutofit/>
          </a:bodyPr>
          <a:lstStyle/>
          <a:p>
            <a:pPr>
              <a:spcBef>
                <a:spcPts val="1300"/>
              </a:spcBef>
            </a:pPr>
            <a:endParaRPr lang="en-US" sz="2700" dirty="0" smtClean="0"/>
          </a:p>
          <a:p>
            <a:pPr>
              <a:spcBef>
                <a:spcPts val="1300"/>
              </a:spcBef>
            </a:pPr>
            <a:endParaRPr lang="en-US" sz="2700" dirty="0" smtClean="0"/>
          </a:p>
          <a:p>
            <a:pPr>
              <a:spcBef>
                <a:spcPts val="1300"/>
              </a:spcBef>
            </a:pPr>
            <a:endParaRPr lang="en-US" sz="2700" dirty="0"/>
          </a:p>
          <a:p>
            <a:pPr marL="0" indent="0">
              <a:spcBef>
                <a:spcPts val="1300"/>
              </a:spcBef>
              <a:buNone/>
            </a:pPr>
            <a:endParaRPr lang="en-US" sz="2700" dirty="0" smtClean="0"/>
          </a:p>
          <a:p>
            <a:pPr marL="0" indent="0">
              <a:spcBef>
                <a:spcPts val="1300"/>
              </a:spcBef>
              <a:buNone/>
            </a:pP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973"/>
          <a:stretch/>
        </p:blipFill>
        <p:spPr>
          <a:xfrm>
            <a:off x="4970428" y="1675369"/>
            <a:ext cx="3616909" cy="2592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4434271"/>
            <a:ext cx="3886200" cy="229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2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ris Black"/>
                <a:cs typeface="Neris Black"/>
              </a:rPr>
              <a:t>Why Join?</a:t>
            </a:r>
            <a:endParaRPr lang="en-US" dirty="0">
              <a:latin typeface="Neris Black"/>
              <a:cs typeface="Neris Black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791906"/>
            <a:ext cx="7965281" cy="4495800"/>
          </a:xfrm>
        </p:spPr>
        <p:txBody>
          <a:bodyPr>
            <a:normAutofit/>
          </a:bodyPr>
          <a:lstStyle/>
          <a:p>
            <a:pPr marL="804862" lvl="2" indent="-457200" defTabSz="911225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>
                <a:solidFill>
                  <a:schemeClr val="accent1"/>
                </a:solidFill>
              </a:rPr>
              <a:t>Leadership </a:t>
            </a:r>
            <a:r>
              <a:rPr lang="en-US" sz="2700" dirty="0" smtClean="0"/>
              <a:t>and service opportunities</a:t>
            </a:r>
          </a:p>
          <a:p>
            <a:pPr marL="804862" lvl="2" indent="-457200" defTabSz="911225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>
                <a:latin typeface="Neris SemiBold"/>
                <a:cs typeface="Neris SemiBold"/>
              </a:rPr>
              <a:t>Practical</a:t>
            </a:r>
            <a:r>
              <a:rPr lang="en-US" sz="2700" dirty="0" smtClean="0">
                <a:solidFill>
                  <a:srgbClr val="4F81BD"/>
                </a:solidFill>
                <a:latin typeface="Neris SemiBold"/>
                <a:cs typeface="Neris SemiBold"/>
              </a:rPr>
              <a:t> </a:t>
            </a:r>
            <a:r>
              <a:rPr lang="en-US" sz="2700" dirty="0" smtClean="0">
                <a:solidFill>
                  <a:schemeClr val="accent1"/>
                </a:solidFill>
                <a:latin typeface="Neris SemiBold"/>
                <a:cs typeface="Neris SemiBold"/>
              </a:rPr>
              <a:t>teamwork</a:t>
            </a:r>
            <a:r>
              <a:rPr lang="en-US" sz="2700" dirty="0" smtClean="0">
                <a:latin typeface="Neris SemiBold"/>
                <a:cs typeface="Neris SemiBold"/>
              </a:rPr>
              <a:t> skills</a:t>
            </a:r>
            <a:endParaRPr lang="en-US" sz="2700" dirty="0" smtClean="0">
              <a:solidFill>
                <a:srgbClr val="4F81BD"/>
              </a:solidFill>
              <a:latin typeface="Neris SemiBold"/>
              <a:cs typeface="Neris SemiBold"/>
            </a:endParaRPr>
          </a:p>
          <a:p>
            <a:pPr marL="804862" lvl="2" indent="-457200" defTabSz="911225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rgbClr val="000000"/>
                </a:solidFill>
              </a:rPr>
              <a:t>Alumni and faculty </a:t>
            </a:r>
            <a:r>
              <a:rPr lang="en-US" sz="2700" dirty="0">
                <a:solidFill>
                  <a:srgbClr val="4F81BD"/>
                </a:solidFill>
              </a:rPr>
              <a:t>network</a:t>
            </a:r>
          </a:p>
          <a:p>
            <a:pPr marL="804862" lvl="2" indent="-457200" defTabSz="911225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>
                <a:latin typeface="Neris SemiBold"/>
                <a:cs typeface="Neris SemiBold"/>
              </a:rPr>
              <a:t>Merit-based </a:t>
            </a:r>
            <a:r>
              <a:rPr lang="en-US" sz="2700" dirty="0" smtClean="0">
                <a:solidFill>
                  <a:srgbClr val="4F81BD"/>
                </a:solidFill>
                <a:latin typeface="Neris SemiBold"/>
                <a:cs typeface="Neris SemiBold"/>
              </a:rPr>
              <a:t>recognition</a:t>
            </a:r>
          </a:p>
          <a:p>
            <a:pPr marL="804862" lvl="2" indent="-457200" defTabSz="911225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chemeClr val="accent1"/>
                </a:solidFill>
              </a:rPr>
              <a:t>Scholarships</a:t>
            </a:r>
            <a:r>
              <a:rPr lang="en-US" sz="2700" dirty="0"/>
              <a:t> and fellowships</a:t>
            </a:r>
            <a:endParaRPr lang="en-US" sz="2700" dirty="0">
              <a:solidFill>
                <a:srgbClr val="4F81BD"/>
              </a:solidFill>
            </a:endParaRPr>
          </a:p>
          <a:p>
            <a:pPr marL="804862" lvl="2" indent="-457200" defTabSz="911225"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/>
              <a:t>Hotel</a:t>
            </a:r>
            <a:r>
              <a:rPr lang="en-US" sz="2700" dirty="0"/>
              <a:t>, </a:t>
            </a:r>
            <a:r>
              <a:rPr lang="en-US" sz="2700" dirty="0">
                <a:solidFill>
                  <a:schemeClr val="accent1"/>
                </a:solidFill>
              </a:rPr>
              <a:t>GEICO</a:t>
            </a:r>
            <a:r>
              <a:rPr lang="en-US" sz="2700" dirty="0"/>
              <a:t>, PPI review material </a:t>
            </a:r>
            <a:r>
              <a:rPr lang="en-US" sz="2700" dirty="0" smtClean="0"/>
              <a:t>discounts</a:t>
            </a:r>
          </a:p>
          <a:p>
            <a:pPr marL="682625" lvl="2" indent="-334963" defTabSz="911225"/>
            <a:endParaRPr lang="en-US" sz="2700" dirty="0">
              <a:solidFill>
                <a:srgbClr val="4F81BD"/>
              </a:solidFill>
            </a:endParaRPr>
          </a:p>
          <a:p>
            <a:pPr marL="682625" lvl="2" indent="-334963" defTabSz="911225"/>
            <a:endParaRPr lang="en-US" sz="2700" dirty="0" smtClean="0">
              <a:solidFill>
                <a:srgbClr val="4F81BD"/>
              </a:solidFill>
              <a:latin typeface="Neris SemiBold"/>
              <a:cs typeface="Neri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1014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Times!</a:t>
            </a:r>
            <a:endParaRPr lang="en-US" dirty="0">
              <a:latin typeface="Neris Black"/>
              <a:cs typeface="Neris Black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Our other goal?</a:t>
            </a:r>
            <a:br>
              <a:rPr lang="en-US" dirty="0" smtClean="0"/>
            </a:br>
            <a:r>
              <a:rPr lang="en-US" dirty="0" smtClean="0">
                <a:solidFill>
                  <a:srgbClr val="4F81BD"/>
                </a:solidFill>
                <a:latin typeface="Neris SemiBold"/>
                <a:cs typeface="Neris SemiBold"/>
              </a:rPr>
              <a:t>Have lots of fun!</a:t>
            </a:r>
            <a:endParaRPr lang="en-US" dirty="0"/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smtClean="0"/>
              <a:t>Skiing at Big Bear, Six Flags, movie night, BBQ, laser tag, board game night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6931"/>
          <a:stretch/>
        </p:blipFill>
        <p:spPr>
          <a:xfrm>
            <a:off x="609600" y="4180366"/>
            <a:ext cx="3886199" cy="21521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7568" t="9344" b="7703"/>
          <a:stretch/>
        </p:blipFill>
        <p:spPr>
          <a:xfrm>
            <a:off x="609601" y="1741160"/>
            <a:ext cx="3886198" cy="232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8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FFDE6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3795</TotalTime>
  <Words>347</Words>
  <Application>Microsoft Office PowerPoint</Application>
  <PresentationFormat>On-screen Show (4:3)</PresentationFormat>
  <Paragraphs>112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Neris Black</vt:lpstr>
      <vt:lpstr>Neris Light</vt:lpstr>
      <vt:lpstr>Neris SemiBold</vt:lpstr>
      <vt:lpstr>Tw Cen MT</vt:lpstr>
      <vt:lpstr>Wingdings</vt:lpstr>
      <vt:lpstr>Wingdings 2</vt:lpstr>
      <vt:lpstr>Median</vt:lpstr>
      <vt:lpstr>UCLA CA Epsilon</vt:lpstr>
      <vt:lpstr>Presentation Roadmap</vt:lpstr>
      <vt:lpstr>Introductions</vt:lpstr>
      <vt:lpstr>Distinguished Members</vt:lpstr>
      <vt:lpstr>Misconceptions</vt:lpstr>
      <vt:lpstr>CA Epsilon Chapter</vt:lpstr>
      <vt:lpstr>What We Do</vt:lpstr>
      <vt:lpstr>Why Join?</vt:lpstr>
      <vt:lpstr>Fun Times!</vt:lpstr>
      <vt:lpstr>How to Join</vt:lpstr>
      <vt:lpstr>Weekly Volunteering</vt:lpstr>
      <vt:lpstr>Core Requirements</vt:lpstr>
      <vt:lpstr>Event Requirements</vt:lpstr>
      <vt:lpstr>Upcoming Events and Deadlines</vt:lpstr>
      <vt:lpstr>Thank You for Coming!</vt:lpstr>
    </vt:vector>
  </TitlesOfParts>
  <Company>Tau Beta Pi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UCLA CA Epsilon</dc:title>
  <dc:creator>Grace Kim</dc:creator>
  <cp:lastModifiedBy>Alex</cp:lastModifiedBy>
  <cp:revision>103</cp:revision>
  <dcterms:created xsi:type="dcterms:W3CDTF">2014-03-28T23:59:42Z</dcterms:created>
  <dcterms:modified xsi:type="dcterms:W3CDTF">2016-09-28T04:45:24Z</dcterms:modified>
</cp:coreProperties>
</file>